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4"/>
  </p:sldMasterIdLst>
  <p:notesMasterIdLst>
    <p:notesMasterId r:id="rId21"/>
  </p:notesMasterIdLst>
  <p:handoutMasterIdLst>
    <p:handoutMasterId r:id="rId22"/>
  </p:handoutMasterIdLst>
  <p:sldIdLst>
    <p:sldId id="322" r:id="rId5"/>
    <p:sldId id="340" r:id="rId6"/>
    <p:sldId id="341" r:id="rId7"/>
    <p:sldId id="323" r:id="rId8"/>
    <p:sldId id="325" r:id="rId9"/>
    <p:sldId id="324" r:id="rId10"/>
    <p:sldId id="338" r:id="rId11"/>
    <p:sldId id="336" r:id="rId12"/>
    <p:sldId id="339" r:id="rId13"/>
    <p:sldId id="342" r:id="rId14"/>
    <p:sldId id="343" r:id="rId15"/>
    <p:sldId id="344" r:id="rId16"/>
    <p:sldId id="345" r:id="rId17"/>
    <p:sldId id="346" r:id="rId18"/>
    <p:sldId id="347" r:id="rId19"/>
    <p:sldId id="3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568"/>
    <a:srgbClr val="C23E09"/>
    <a:srgbClr val="C06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3"/>
    <p:restoredTop sz="96327"/>
  </p:normalViewPr>
  <p:slideViewPr>
    <p:cSldViewPr snapToGrid="0" snapToObjects="1" showGuides="1">
      <p:cViewPr varScale="1">
        <p:scale>
          <a:sx n="49" d="100"/>
          <a:sy n="49" d="100"/>
        </p:scale>
        <p:origin x="48" y="456"/>
      </p:cViewPr>
      <p:guideLst>
        <p:guide orient="horz" pos="792"/>
        <p:guide pos="2160"/>
      </p:guideLst>
    </p:cSldViewPr>
  </p:slideViewPr>
  <p:outlineViewPr>
    <p:cViewPr>
      <p:scale>
        <a:sx n="33" d="100"/>
        <a:sy n="33" d="100"/>
      </p:scale>
      <p:origin x="0" y="-4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9E0945-DEF8-A041-842E-35CFCEEBD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2D553-9540-E04D-B6C2-A5093E160E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2F64-12E2-4F49-A138-D458284841C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AB44C-7FBB-F24D-A345-48AE1A1814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A79FA-B3E2-2D44-A746-74E5855460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45878-582F-E243-909C-299B97E8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2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27B19-3CC2-154E-B93C-71545659D5F0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2AF20-9126-1E4F-8C42-3894911D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8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improvements: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AF20-9126-1E4F-8C42-3894911DAF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AF20-9126-1E4F-8C42-3894911DAF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0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AF20-9126-1E4F-8C42-3894911DAF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5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AF20-9126-1E4F-8C42-3894911DAF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1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AF20-9126-1E4F-8C42-3894911DAF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6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AF20-9126-1E4F-8C42-3894911DAF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3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AF20-9126-1E4F-8C42-3894911DAF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2AF20-9126-1E4F-8C42-3894911DAF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6623-ECAB-FA47-B1CF-60BA55C80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F44B1-CAB6-5E44-81AD-1B2AABD1F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3DAD1-4158-714B-94B4-0B3B3FB8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0B0F-3746-E14B-88FB-C964FA82120B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D3E93-A423-104E-9764-27FF4624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123C6-747E-5544-9DD8-D80F513E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AC80-8737-C543-94FD-FBC75202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9DEA8-914C-E34A-B336-9E7241C13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7115F-A9C3-3740-9FF7-8263DCE8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2101-2B3F-FB43-8E0A-B247936DDB42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34344-38AC-364E-8B9C-94FAFE35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DB6D3-CE00-D84A-8F49-82FC9BF3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382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9F431-575B-F04D-A6EC-F25E16DA2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9811A-F2B6-7D4D-9830-E759089FE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F20C9-5E65-B041-8361-60DE0DA6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2101-2B3F-FB43-8E0A-B247936DDB42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B1FAF-3DA9-9042-B595-83B153BB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7D0C7-1D58-A34A-9B66-00F70981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554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B444-22E4-DF40-AD5B-191642B5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0EA96-A3DB-B44E-8935-4A8C095C5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8FAB4-FC54-CB4C-9AB8-09302520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2101-2B3F-FB43-8E0A-B247936DDB42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DE5C-54B4-2343-AD64-3F66E996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16996-102A-B34D-AF77-355C64CB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27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3286-4DFB-DA4E-BB77-7612D036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064AE-4D9B-F04F-A507-8E8E575FA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D5A6-5B2E-F249-B729-7BAD32AE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4CA-AB22-0A47-B39F-7B4FBABF3069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61FE2-F4B4-B24F-A15D-D36837C4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F1A5C-5D6B-A448-A4B1-8FC1CB65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7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CD01-9BA3-F044-B85F-24430013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EC7F-0080-1344-8E33-C5851A7E2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0361C-A0EF-A847-957B-D2667A4D6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F3755-1730-A148-B264-057B1438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2101-2B3F-FB43-8E0A-B247936DDB42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6C62A-45BD-1A4D-90FF-BE4B7A51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86DCE-1C1B-BE47-9790-F59AE5E5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32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80E2-C7D0-024D-8672-E801A506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04FA9-489C-CA46-AC83-852962A30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FAB4C-0C5E-9248-949B-598ADD66D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DCEB2-EBAC-0745-B6D5-0A9EB98CC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19888-4391-D149-A1CC-89E278A98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4878A8-A7BD-A745-9849-E0B6B702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2101-2B3F-FB43-8E0A-B247936DDB42}" type="datetime1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B9758-45D0-8D42-B4B0-46A81012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FAC90-0B67-7D4C-8692-85E7C5E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211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48F2-235D-864D-93E3-743955C3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2D84F-AD3E-9C47-8490-42434230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82AD-B7F2-1D4E-BBBB-6E4429BBA9E6}" type="datetime1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5C7D-14F2-4A47-B510-ADB35851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9B43D-54B7-0041-AE5C-D010B8F4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4AB24-6404-A343-88A5-45BAA0EB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2E39-44D3-D943-9D46-88D57E93E50D}" type="datetime1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21366-E5EF-5641-85CE-3B0D8395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DF8AC-B15A-9943-A8B4-6F2EC00C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4B71-2BDC-634F-9419-17BC2143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461B3-C0A2-B543-BF73-68146B4E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6F21C-7D88-9046-9416-079F41FE2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DF2A5-CE2B-554B-A705-5EEB21C1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2101-2B3F-FB43-8E0A-B247936DDB42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EA399-8A5B-1D4C-AA2E-4F9D9302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B462F-38F0-2E41-A1C3-5E989D25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86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9301-758E-5548-9F6C-9A31EF48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3A3F0-76AC-1A4D-9634-7B616557E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A2013-293F-914C-9DAC-07F767634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210BC-960C-914F-8C85-3E344537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E3B-8DFC-C14E-B774-51AEA3122BB1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3C6B6-094B-7048-88DC-8DE5FB80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5BBAA-427E-744F-B7C1-1603F9E1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5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E680C-FF91-A84B-A77E-3D9558A7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219C2-A6AE-D14B-B4FA-3CD213DC1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1711D-7AC2-CE49-9E58-03CA9D562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82101-2B3F-FB43-8E0A-B247936DDB42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E0D34-9762-0144-BFFC-C6088D43D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4ADF9-1D0C-0848-8EE4-D67D0676D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042A-2FA1-9948-A610-22372618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hed.nm.gov/uploads/documents/Enrollment_by_Gender_2024_updated.pdf?utm_source=chatgpt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ia.nmsu.edu/nmsudata/quickfacts/QuickFacts_24_25_web.pdf?utm_source=chatgpt.com" TargetMode="External"/><Relationship Id="rId5" Type="http://schemas.openxmlformats.org/officeDocument/2006/relationships/hyperlink" Target="https://luna.edu/annual_security_report?utm_source=chatgpt.com" TargetMode="External"/><Relationship Id="rId4" Type="http://schemas.openxmlformats.org/officeDocument/2006/relationships/hyperlink" Target="https://www.nmsupolice.com/safety/Grants-ASR-202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AEFD67-30D1-4AB5-AE01-6F1A2B08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61" y="1206450"/>
            <a:ext cx="4101839" cy="48874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1155FE-0815-4AB4-B526-968D72FA8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4" y="1482096"/>
            <a:ext cx="3561254" cy="42153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95772D-EA68-7C4A-A7A1-1A4A9E5E7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845994"/>
            <a:ext cx="10592251" cy="841512"/>
          </a:xfrm>
        </p:spPr>
        <p:txBody>
          <a:bodyPr anchor="t">
            <a:noAutofit/>
          </a:bodyPr>
          <a:lstStyle/>
          <a:p>
            <a:r>
              <a:rPr lang="en-US" sz="6600" dirty="0">
                <a:latin typeface="Arial Black" panose="020B0A04020102020204" pitchFamily="34" charset="0"/>
              </a:rPr>
              <a:t>Safety and Security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3E9B5-FF82-F543-88AC-64567CEB0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759"/>
            <a:ext cx="12192000" cy="1412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FF803A-E32F-D991-1A4B-9B22EB606D93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545B2-FAED-7972-E955-A388989B3738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48986-B61B-C674-2296-879B04C14A31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112B5-A3AC-463D-ADEC-1439A02C76AD}"/>
              </a:ext>
            </a:extLst>
          </p:cNvPr>
          <p:cNvSpPr txBox="1"/>
          <p:nvPr/>
        </p:nvSpPr>
        <p:spPr>
          <a:xfrm>
            <a:off x="3474567" y="1759713"/>
            <a:ext cx="5240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Director: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Geno Trujillo</a:t>
            </a:r>
          </a:p>
          <a:p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Supervisor: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Melvin Moquino</a:t>
            </a:r>
          </a:p>
          <a:p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Security Officers: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Gerald Rael, David Chacon,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Jared Mata, Juan Mendoza,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Heriberto Calderon, Javin Lujan</a:t>
            </a:r>
          </a:p>
        </p:txBody>
      </p:sp>
    </p:spTree>
    <p:extLst>
      <p:ext uri="{BB962C8B-B14F-4D97-AF65-F5344CB8AC3E}">
        <p14:creationId xmlns:p14="http://schemas.microsoft.com/office/powerpoint/2010/main" val="422421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67A4-8CD6-60A3-05D8-29EE91A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C63090-6FA3-4404-9B90-2555FEEBC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279" y="1554480"/>
            <a:ext cx="4592691" cy="3749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242EF0-8772-CA54-6B3D-B5CF3E7FA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E0F7EC-0C26-3342-4C18-1E4BCD5077C3}"/>
              </a:ext>
            </a:extLst>
          </p:cNvPr>
          <p:cNvSpPr txBox="1">
            <a:spLocks/>
          </p:cNvSpPr>
          <p:nvPr/>
        </p:nvSpPr>
        <p:spPr>
          <a:xfrm>
            <a:off x="1116380" y="1687506"/>
            <a:ext cx="6120363" cy="4178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FB4E2-71F7-2A7C-1A8D-E4F824B687B5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A06B1-F0A2-3D77-31C5-2037F29DD5A7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92F8F-28AC-35B4-6DB4-17651B9C0ADE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BDA442-B5EA-44EB-AD22-26E568983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760941"/>
            <a:ext cx="10592251" cy="416209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The Interconnected Pillars of Campus Safety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D87772-8268-4EAB-A2F9-80C02AA2AC23}"/>
              </a:ext>
            </a:extLst>
          </p:cNvPr>
          <p:cNvSpPr/>
          <p:nvPr/>
        </p:nvSpPr>
        <p:spPr>
          <a:xfrm>
            <a:off x="798843" y="1378116"/>
            <a:ext cx="757363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1B1C1D"/>
                </a:solidFill>
                <a:latin typeface="Google Sans"/>
              </a:rPr>
              <a:t>Defining the Pillars</a:t>
            </a:r>
            <a:endParaRPr lang="en-US" sz="2000" b="1" dirty="0"/>
          </a:p>
          <a:p>
            <a:pPr fontAlgn="base"/>
            <a:r>
              <a:rPr lang="en-US" sz="2000" b="1" dirty="0">
                <a:solidFill>
                  <a:srgbClr val="1B1C1D"/>
                </a:solidFill>
                <a:latin typeface="Google Sans Text"/>
              </a:rPr>
              <a:t>Campus Safety:</a:t>
            </a:r>
            <a:r>
              <a:rPr lang="en-US" sz="2000" dirty="0">
                <a:solidFill>
                  <a:srgbClr val="1B1C1D"/>
                </a:solidFill>
                <a:latin typeface="Google Sans Text"/>
              </a:rPr>
              <a:t> The overall well-being and security of the entire campus community—students, faculty, and staff.</a:t>
            </a:r>
          </a:p>
          <a:p>
            <a:pPr fontAlgn="base"/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2000" b="1" dirty="0">
                <a:solidFill>
                  <a:srgbClr val="1B1C1D"/>
                </a:solidFill>
                <a:latin typeface="Google Sans Text"/>
              </a:rPr>
              <a:t>Campus Security:</a:t>
            </a:r>
            <a:r>
              <a:rPr lang="en-US" sz="2000" dirty="0">
                <a:solidFill>
                  <a:srgbClr val="1B1C1D"/>
                </a:solidFill>
                <a:latin typeface="Google Sans Text"/>
              </a:rPr>
              <a:t> Focuses on the physical environment.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525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1C1D"/>
                </a:solidFill>
                <a:latin typeface="Google Sans Text"/>
              </a:rPr>
              <a:t>Examples:</a:t>
            </a:r>
            <a:r>
              <a:rPr lang="en-US" sz="2000" dirty="0">
                <a:solidFill>
                  <a:srgbClr val="1B1C1D"/>
                </a:solidFill>
                <a:latin typeface="Google Sans Text"/>
              </a:rPr>
              <a:t> Security personnel, surveillance cameras, emergency call boxes, building access control, and patrol vehicles.</a:t>
            </a:r>
          </a:p>
          <a:p>
            <a:pPr marL="95250" fontAlgn="base"/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2000" b="1" dirty="0">
                <a:solidFill>
                  <a:srgbClr val="1B1C1D"/>
                </a:solidFill>
                <a:latin typeface="Google Sans Text"/>
              </a:rPr>
              <a:t>Cyber Security:</a:t>
            </a:r>
            <a:r>
              <a:rPr lang="en-US" sz="2000" dirty="0">
                <a:solidFill>
                  <a:srgbClr val="1B1C1D"/>
                </a:solidFill>
                <a:latin typeface="Google Sans Text"/>
              </a:rPr>
              <a:t> Focuses on the digital environment.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52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1C1D"/>
                </a:solidFill>
                <a:latin typeface="Google Sans Text"/>
              </a:rPr>
              <a:t>Examples:</a:t>
            </a:r>
            <a:r>
              <a:rPr lang="en-US" sz="2000" dirty="0">
                <a:solidFill>
                  <a:srgbClr val="1B1C1D"/>
                </a:solidFill>
                <a:latin typeface="Google Sans Text"/>
              </a:rPr>
              <a:t> Protecting campus networks, student and faculty data, financial records, online learning platforms, and college research from digital threats</a:t>
            </a:r>
            <a:r>
              <a:rPr lang="en-US" dirty="0">
                <a:solidFill>
                  <a:srgbClr val="1B1C1D"/>
                </a:solidFill>
                <a:latin typeface="Google Sans Text"/>
              </a:rPr>
              <a:t>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67A4-8CD6-60A3-05D8-29EE91A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42EF0-8772-CA54-6B3D-B5CF3E7F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E0F7EC-0C26-3342-4C18-1E4BCD5077C3}"/>
              </a:ext>
            </a:extLst>
          </p:cNvPr>
          <p:cNvSpPr txBox="1">
            <a:spLocks/>
          </p:cNvSpPr>
          <p:nvPr/>
        </p:nvSpPr>
        <p:spPr>
          <a:xfrm>
            <a:off x="1116380" y="1687506"/>
            <a:ext cx="6120363" cy="4178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FB4E2-71F7-2A7C-1A8D-E4F824B687B5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A06B1-F0A2-3D77-31C5-2037F29DD5A7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92F8F-28AC-35B4-6DB4-17651B9C0ADE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BDA442-B5EA-44EB-AD22-26E568983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760941"/>
            <a:ext cx="10592251" cy="416209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Campus Security: The Physical Shield 🛡️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D87772-8268-4EAB-A2F9-80C02AA2AC23}"/>
              </a:ext>
            </a:extLst>
          </p:cNvPr>
          <p:cNvSpPr/>
          <p:nvPr/>
        </p:nvSpPr>
        <p:spPr>
          <a:xfrm>
            <a:off x="798843" y="1361945"/>
            <a:ext cx="7800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1B1C1D"/>
                </a:solidFill>
                <a:latin typeface="Google Sans Text"/>
              </a:rPr>
              <a:t>Role:</a:t>
            </a:r>
            <a:r>
              <a:rPr lang="en-US" sz="2400" dirty="0">
                <a:solidFill>
                  <a:srgbClr val="1B1C1D"/>
                </a:solidFill>
                <a:latin typeface="Google Sans Text"/>
              </a:rPr>
              <a:t> To deter and respond to physical threats.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US" sz="2400" b="1" dirty="0">
              <a:solidFill>
                <a:srgbClr val="1B1C1D"/>
              </a:solidFill>
              <a:latin typeface="Google Sans Text"/>
            </a:endParaRPr>
          </a:p>
          <a:p>
            <a:pPr fontAlgn="base"/>
            <a:r>
              <a:rPr lang="en-US" sz="2400" b="1" dirty="0">
                <a:solidFill>
                  <a:srgbClr val="1B1C1D"/>
                </a:solidFill>
                <a:latin typeface="Google Sans Text"/>
              </a:rPr>
              <a:t>Core Functions: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815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C1D"/>
                </a:solidFill>
                <a:latin typeface="Google Sans Text"/>
              </a:rPr>
              <a:t>Monitoring and controlling physical access to buildings and sensitive areas.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815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C1D"/>
                </a:solidFill>
                <a:latin typeface="Google Sans Text"/>
              </a:rPr>
              <a:t>Patrolling campus to maintain a visible security presence.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815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C1D"/>
                </a:solidFill>
                <a:latin typeface="Google Sans Text"/>
              </a:rPr>
              <a:t>Responding to emergencies such as medical incidents, fires, and violent acts.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CE500-D7E2-48F0-9849-0510C4106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780" y="1287303"/>
            <a:ext cx="2609314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67A4-8CD6-60A3-05D8-29EE91A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42EF0-8772-CA54-6B3D-B5CF3E7F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E0F7EC-0C26-3342-4C18-1E4BCD5077C3}"/>
              </a:ext>
            </a:extLst>
          </p:cNvPr>
          <p:cNvSpPr txBox="1">
            <a:spLocks/>
          </p:cNvSpPr>
          <p:nvPr/>
        </p:nvSpPr>
        <p:spPr>
          <a:xfrm>
            <a:off x="1116380" y="1687506"/>
            <a:ext cx="6120363" cy="4178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FB4E2-71F7-2A7C-1A8D-E4F824B687B5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A06B1-F0A2-3D77-31C5-2037F29DD5A7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92F8F-28AC-35B4-6DB4-17651B9C0ADE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BDA442-B5EA-44EB-AD22-26E568983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760941"/>
            <a:ext cx="10592251" cy="416209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Cyber Security: The Digital Fortress 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E22A7-05E1-4A0E-AB4E-BFBA257C1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447" y="1461837"/>
            <a:ext cx="3956647" cy="37493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1CE28D-1516-43D0-A2EA-FCA2B42A3F0E}"/>
              </a:ext>
            </a:extLst>
          </p:cNvPr>
          <p:cNvSpPr/>
          <p:nvPr/>
        </p:nvSpPr>
        <p:spPr>
          <a:xfrm>
            <a:off x="798843" y="1425550"/>
            <a:ext cx="6437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1B1C1D"/>
                </a:solidFill>
                <a:latin typeface="Google Sans Text"/>
              </a:rPr>
              <a:t>Role:</a:t>
            </a:r>
            <a:r>
              <a:rPr lang="en-US" sz="2400" dirty="0">
                <a:solidFill>
                  <a:srgbClr val="1B1C1D"/>
                </a:solidFill>
                <a:latin typeface="Google Sans Text"/>
              </a:rPr>
              <a:t> To protect the college’s digital assets and infrastructure.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US" sz="2400" b="1" dirty="0">
              <a:solidFill>
                <a:srgbClr val="1B1C1D"/>
              </a:solidFill>
              <a:latin typeface="Google Sans Text"/>
            </a:endParaRPr>
          </a:p>
          <a:p>
            <a:pPr fontAlgn="base"/>
            <a:r>
              <a:rPr lang="en-US" sz="2400" b="1" dirty="0">
                <a:solidFill>
                  <a:srgbClr val="1B1C1D"/>
                </a:solidFill>
                <a:latin typeface="Google Sans Text"/>
              </a:rPr>
              <a:t>Core Functions: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8100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C1D"/>
                </a:solidFill>
                <a:latin typeface="Google Sans Text"/>
              </a:rPr>
              <a:t>Preventing unauthorized access to confidential data.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8100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C1D"/>
                </a:solidFill>
                <a:latin typeface="Google Sans Text"/>
              </a:rPr>
              <a:t>Defending against malware, phishing attacks, and data breaches.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8100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C1D"/>
                </a:solidFill>
                <a:latin typeface="Google Sans Text"/>
              </a:rPr>
              <a:t>Ensuring the integrity and availability of essential online systems.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5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67A4-8CD6-60A3-05D8-29EE91A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42EF0-8772-CA54-6B3D-B5CF3E7F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E0F7EC-0C26-3342-4C18-1E4BCD5077C3}"/>
              </a:ext>
            </a:extLst>
          </p:cNvPr>
          <p:cNvSpPr txBox="1">
            <a:spLocks/>
          </p:cNvSpPr>
          <p:nvPr/>
        </p:nvSpPr>
        <p:spPr>
          <a:xfrm>
            <a:off x="1116380" y="1687506"/>
            <a:ext cx="6120363" cy="4178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FB4E2-71F7-2A7C-1A8D-E4F824B687B5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A06B1-F0A2-3D77-31C5-2037F29DD5A7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92F8F-28AC-35B4-6DB4-17651B9C0ADE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BDA442-B5EA-44EB-AD22-26E568983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724653"/>
            <a:ext cx="10592251" cy="416209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Where the Two Worlds Connect 🌐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CE28D-1516-43D0-A2EA-FCA2B42A3F0E}"/>
              </a:ext>
            </a:extLst>
          </p:cNvPr>
          <p:cNvSpPr/>
          <p:nvPr/>
        </p:nvSpPr>
        <p:spPr>
          <a:xfrm>
            <a:off x="798842" y="1246634"/>
            <a:ext cx="1059225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>
                <a:solidFill>
                  <a:srgbClr val="1B1C1D"/>
                </a:solidFill>
                <a:latin typeface="Google Sans Text"/>
              </a:rPr>
              <a:t>Physical Security Relies on Digital Systems:</a:t>
            </a:r>
            <a:r>
              <a:rPr lang="en-US" sz="2000" dirty="0">
                <a:solidFill>
                  <a:srgbClr val="1B1C1D"/>
                </a:solidFill>
                <a:latin typeface="Google Sans Text"/>
              </a:rPr>
              <a:t> Modern physical security systems are increasingly controlled by digital systems.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8150" indent="-342900" fontAlgn="base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1B1C1D"/>
                </a:solidFill>
                <a:latin typeface="Google Sans Text"/>
              </a:rPr>
              <a:t>Breach Example:</a:t>
            </a:r>
            <a:r>
              <a:rPr lang="en-US" sz="2000" dirty="0">
                <a:solidFill>
                  <a:srgbClr val="1B1C1D"/>
                </a:solidFill>
                <a:latin typeface="Google Sans Text"/>
              </a:rPr>
              <a:t> A cyber attack on the campus security system could disable surveillance cameras or unlock building doors, creating a physical safety risk.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600"/>
              </a:spcAft>
            </a:pPr>
            <a:endParaRPr lang="en-US" sz="2000" b="1" dirty="0">
              <a:solidFill>
                <a:srgbClr val="1B1C1D"/>
              </a:solidFill>
              <a:latin typeface="Google Sans Text"/>
            </a:endParaRPr>
          </a:p>
          <a:p>
            <a:pPr fontAlgn="base">
              <a:spcAft>
                <a:spcPts val="600"/>
              </a:spcAft>
            </a:pPr>
            <a:r>
              <a:rPr lang="en-US" sz="2000" b="1" dirty="0">
                <a:solidFill>
                  <a:srgbClr val="1B1C1D"/>
                </a:solidFill>
                <a:latin typeface="Google Sans Text"/>
              </a:rPr>
              <a:t>Digital Data Can Lead to Physical Harm:</a:t>
            </a:r>
            <a:r>
              <a:rPr lang="en-US" sz="2000" dirty="0">
                <a:solidFill>
                  <a:srgbClr val="1B1C1D"/>
                </a:solidFill>
                <a:latin typeface="Google Sans Text"/>
              </a:rPr>
              <a:t> A data breach exposing sensitive student information (addresses, schedules, financial details) can put individuals at risk of identity theft, fraud, and even physical stalking.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b="1" dirty="0">
              <a:solidFill>
                <a:srgbClr val="1B1C1D"/>
              </a:solidFill>
              <a:latin typeface="Google Sans Text"/>
            </a:endParaRPr>
          </a:p>
          <a:p>
            <a:r>
              <a:rPr lang="en-US" sz="2000" b="1" dirty="0">
                <a:solidFill>
                  <a:srgbClr val="1B1C1D"/>
                </a:solidFill>
                <a:latin typeface="Google Sans Text"/>
              </a:rPr>
              <a:t>Emergency Communications are Integrated:</a:t>
            </a:r>
            <a:r>
              <a:rPr lang="en-US" sz="2000" dirty="0">
                <a:solidFill>
                  <a:srgbClr val="1B1C1D"/>
                </a:solidFill>
                <a:latin typeface="Google Sans Text"/>
              </a:rPr>
              <a:t> The systems used to send out emergency alerts (text messages, email, public address systems) are IT-based. A cyber attack could prevent critical warnings from being sent out, delaying a response to a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3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67A4-8CD6-60A3-05D8-29EE91A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42EF0-8772-CA54-6B3D-B5CF3E7F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E0F7EC-0C26-3342-4C18-1E4BCD5077C3}"/>
              </a:ext>
            </a:extLst>
          </p:cNvPr>
          <p:cNvSpPr txBox="1">
            <a:spLocks/>
          </p:cNvSpPr>
          <p:nvPr/>
        </p:nvSpPr>
        <p:spPr>
          <a:xfrm>
            <a:off x="1116380" y="1687506"/>
            <a:ext cx="6120363" cy="4178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FB4E2-71F7-2A7C-1A8D-E4F824B687B5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A06B1-F0A2-3D77-31C5-2037F29DD5A7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92F8F-28AC-35B4-6DB4-17651B9C0ADE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BDA442-B5EA-44EB-AD22-26E568983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43717"/>
            <a:ext cx="10592251" cy="416209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NNMC ID Rollout: Enhanced Security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CE28D-1516-43D0-A2EA-FCA2B42A3F0E}"/>
              </a:ext>
            </a:extLst>
          </p:cNvPr>
          <p:cNvSpPr/>
          <p:nvPr/>
        </p:nvSpPr>
        <p:spPr>
          <a:xfrm>
            <a:off x="798843" y="692893"/>
            <a:ext cx="111661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oogle Sans Text"/>
              </a:rPr>
              <a:t>The rollout of NNMC ID, a new single sign-on (SSO) solution, is a major step forward for campus security. By centralizing the authentication process, it provides a stronger, more secure digital environment for students and staff.</a:t>
            </a:r>
          </a:p>
          <a:p>
            <a:endParaRPr lang="en-US" b="1" dirty="0">
              <a:latin typeface="Google Sans Text"/>
            </a:endParaRPr>
          </a:p>
          <a:p>
            <a:r>
              <a:rPr lang="en-US" b="1" dirty="0">
                <a:latin typeface="Google Sans Text"/>
              </a:rPr>
              <a:t>Key Security Benefits:</a:t>
            </a:r>
          </a:p>
          <a:p>
            <a:endParaRPr lang="en-US" dirty="0"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Google Sans Text"/>
              </a:rPr>
              <a:t>One Secure Login Point:</a:t>
            </a:r>
            <a:r>
              <a:rPr lang="en-US" dirty="0">
                <a:latin typeface="Google Sans Text"/>
              </a:rPr>
              <a:t> NNMC ID reduces the number of credentials a user must remember to just one. This minimizes the risk of </a:t>
            </a:r>
            <a:r>
              <a:rPr lang="en-US" b="1" dirty="0">
                <a:latin typeface="Google Sans Text"/>
              </a:rPr>
              <a:t>password fatigue</a:t>
            </a:r>
            <a:r>
              <a:rPr lang="en-US" dirty="0">
                <a:latin typeface="Google Sans Text"/>
              </a:rPr>
              <a:t>, which often leads to users creating weak or reusing passwords across multiple applications, thereby increasing vulnerability.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Google Sans Text"/>
              </a:rPr>
              <a:t>Reduced Phishing: </a:t>
            </a:r>
            <a:r>
              <a:rPr lang="en-US" dirty="0">
                <a:latin typeface="Google Sans Text"/>
              </a:rPr>
              <a:t>A single, trusted login page helps users avoid falling for fake login scams.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Google Sans Text"/>
              </a:rPr>
              <a:t>Centralized Control: </a:t>
            </a:r>
            <a:r>
              <a:rPr lang="en-US" dirty="0">
                <a:latin typeface="Google Sans Text"/>
              </a:rPr>
              <a:t>Our IT team can now manage and enforce security policies, like timely deprovisioning, from one central location.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oogle Sans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Google Sans Text"/>
              </a:rPr>
              <a:t>Built-in MFA: </a:t>
            </a:r>
            <a:r>
              <a:rPr lang="en-US" dirty="0">
                <a:latin typeface="Google Sans Text"/>
              </a:rPr>
              <a:t>NNMC ID enables Multi-Factor Authentication, adding a critical second layer of defense to protect your account.</a:t>
            </a:r>
          </a:p>
        </p:txBody>
      </p:sp>
    </p:spTree>
    <p:extLst>
      <p:ext uri="{BB962C8B-B14F-4D97-AF65-F5344CB8AC3E}">
        <p14:creationId xmlns:p14="http://schemas.microsoft.com/office/powerpoint/2010/main" val="397222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67A4-8CD6-60A3-05D8-29EE91A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0C6C0A4-CBE3-4C45-BEDD-584579EF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252" y="1316912"/>
            <a:ext cx="4742982" cy="4297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242EF0-8772-CA54-6B3D-B5CF3E7FA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E0F7EC-0C26-3342-4C18-1E4BCD5077C3}"/>
              </a:ext>
            </a:extLst>
          </p:cNvPr>
          <p:cNvSpPr txBox="1">
            <a:spLocks/>
          </p:cNvSpPr>
          <p:nvPr/>
        </p:nvSpPr>
        <p:spPr>
          <a:xfrm>
            <a:off x="1116380" y="1687506"/>
            <a:ext cx="6120363" cy="4178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FB4E2-71F7-2A7C-1A8D-E4F824B687B5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A06B1-F0A2-3D77-31C5-2037F29DD5A7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92F8F-28AC-35B4-6DB4-17651B9C0ADE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BDA442-B5EA-44EB-AD22-26E568983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43717"/>
            <a:ext cx="10592251" cy="416209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NNMC ID and NNMC APPS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282B77-2DC3-491C-B0AB-58E5C029C7F3}"/>
              </a:ext>
            </a:extLst>
          </p:cNvPr>
          <p:cNvSpPr/>
          <p:nvPr/>
        </p:nvSpPr>
        <p:spPr>
          <a:xfrm>
            <a:off x="747983" y="670581"/>
            <a:ext cx="10592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oogle Sans Text"/>
              </a:rPr>
              <a:t>Along with </a:t>
            </a:r>
            <a:r>
              <a:rPr lang="en-US" b="1" dirty="0">
                <a:latin typeface="Google Sans Text"/>
              </a:rPr>
              <a:t>NNMC ID</a:t>
            </a:r>
            <a:r>
              <a:rPr lang="en-US" dirty="0">
                <a:latin typeface="Google Sans Text"/>
              </a:rPr>
              <a:t>, we are introducing </a:t>
            </a:r>
            <a:r>
              <a:rPr lang="en-US" b="1" dirty="0">
                <a:latin typeface="Google Sans Text"/>
              </a:rPr>
              <a:t>NNMC APPS </a:t>
            </a:r>
            <a:r>
              <a:rPr lang="en-US" dirty="0">
                <a:latin typeface="Google Sans Text"/>
              </a:rPr>
              <a:t>— Your All-in-One Dashboard. This personalized, centralized hub provides a single, convenient location to access all essential applications with just one login.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852AA-F606-425A-9D0C-64E376FE2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43" y="1371600"/>
            <a:ext cx="530624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67A4-8CD6-60A3-05D8-29EE91A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42EF0-8772-CA54-6B3D-B5CF3E7F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E0F7EC-0C26-3342-4C18-1E4BCD5077C3}"/>
              </a:ext>
            </a:extLst>
          </p:cNvPr>
          <p:cNvSpPr txBox="1">
            <a:spLocks/>
          </p:cNvSpPr>
          <p:nvPr/>
        </p:nvSpPr>
        <p:spPr>
          <a:xfrm>
            <a:off x="1116380" y="1687506"/>
            <a:ext cx="6120363" cy="4178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FB4E2-71F7-2A7C-1A8D-E4F824B687B5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A06B1-F0A2-3D77-31C5-2037F29DD5A7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92F8F-28AC-35B4-6DB4-17651B9C0ADE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BDA442-B5EA-44EB-AD22-26E568983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666551"/>
            <a:ext cx="10592251" cy="416209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Campus Safety: The Shared Goal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282B77-2DC3-491C-B0AB-58E5C029C7F3}"/>
              </a:ext>
            </a:extLst>
          </p:cNvPr>
          <p:cNvSpPr/>
          <p:nvPr/>
        </p:nvSpPr>
        <p:spPr>
          <a:xfrm>
            <a:off x="798843" y="1314687"/>
            <a:ext cx="576954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rgbClr val="1B1C1D"/>
                </a:solidFill>
                <a:latin typeface="Google Sans Text"/>
              </a:rPr>
              <a:t>Ultimately, both cybersecurity and campus security serve the same purpose: to create a secure and safe environment for the entire college community.</a:t>
            </a:r>
            <a:endParaRPr lang="en-US" sz="2400" dirty="0">
              <a:solidFill>
                <a:srgbClr val="000000"/>
              </a:solidFill>
              <a:latin typeface="Google Sans Text"/>
            </a:endParaRPr>
          </a:p>
          <a:p>
            <a:pPr fontAlgn="base">
              <a:spcAft>
                <a:spcPts val="600"/>
              </a:spcAft>
            </a:pPr>
            <a:endParaRPr lang="en-US" sz="2400" dirty="0">
              <a:solidFill>
                <a:srgbClr val="1B1C1D"/>
              </a:solidFill>
              <a:latin typeface="Google Sans Text"/>
            </a:endParaRPr>
          </a:p>
          <a:p>
            <a:pPr fontAlgn="base">
              <a:spcAft>
                <a:spcPts val="600"/>
              </a:spcAft>
            </a:pPr>
            <a:r>
              <a:rPr lang="en-US" sz="2400" dirty="0">
                <a:solidFill>
                  <a:srgbClr val="1B1C1D"/>
                </a:solidFill>
                <a:latin typeface="Google Sans Text"/>
              </a:rPr>
              <a:t>When both systems are strong and work together, the campus is protected from a wider range of threats, whether they are physical or digital.</a:t>
            </a:r>
            <a:endParaRPr lang="en-US" sz="2400" dirty="0">
              <a:solidFill>
                <a:srgbClr val="000000"/>
              </a:solidFill>
              <a:latin typeface="Google Sans Tex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4EC5B-CC8B-4FAD-90E7-32C773B9F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084" y="1314687"/>
            <a:ext cx="2412010" cy="3749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E5A03-4EA2-46BA-B4D3-7929FC911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518" y="1354588"/>
            <a:ext cx="1781524" cy="2103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B26ABD-EFB6-4753-ACC2-AB422EA5A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140" y="3575650"/>
            <a:ext cx="274628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0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67A4-8CD6-60A3-05D8-29EE91A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A23987-76D8-34EB-03B6-84CBC0E70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390" y="824336"/>
            <a:ext cx="9219156" cy="416209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NNMC Safety and Security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42EF0-8772-CA54-6B3D-B5CF3E7FA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0FB4E2-71F7-2A7C-1A8D-E4F824B687B5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A06B1-F0A2-3D77-31C5-2037F29DD5A7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92F8F-28AC-35B4-6DB4-17651B9C0ADE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0D21F-52A4-CC90-5FB0-76E45859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811" y="2873829"/>
            <a:ext cx="2136833" cy="26220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EEC597-D4E5-4D2A-ABB3-07794A22DE4F}"/>
              </a:ext>
            </a:extLst>
          </p:cNvPr>
          <p:cNvSpPr/>
          <p:nvPr/>
        </p:nvSpPr>
        <p:spPr>
          <a:xfrm>
            <a:off x="589977" y="1409562"/>
            <a:ext cx="11009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NNMC’s campus security strategy integrates physical safeguards (cameras, access control, lighting), emergency planning, and regular training.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emphasizes patrol visibility, rapid alert and lockdown technology, and strong coordination with local law enforcement for effective incident response.</a:t>
            </a:r>
          </a:p>
        </p:txBody>
      </p:sp>
    </p:spTree>
    <p:extLst>
      <p:ext uri="{BB962C8B-B14F-4D97-AF65-F5344CB8AC3E}">
        <p14:creationId xmlns:p14="http://schemas.microsoft.com/office/powerpoint/2010/main" val="360597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2F9ED-B9BA-2BED-8A33-BACCCCD7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989" y="956219"/>
            <a:ext cx="1741714" cy="20490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95772D-EA68-7C4A-A7A1-1A4A9E5E7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4" y="683560"/>
            <a:ext cx="10592250" cy="545318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NNMC Safety and Security Improvements</a:t>
            </a:r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3E9B5-FF82-F543-88AC-64567CEB0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264"/>
            <a:ext cx="12192000" cy="11938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FF803A-E32F-D991-1A4B-9B22EB606D93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545B2-FAED-7972-E955-A388989B3738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48986-B61B-C674-2296-879B04C14A31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250E8-C7C0-4D99-B661-A948E0624D73}"/>
              </a:ext>
            </a:extLst>
          </p:cNvPr>
          <p:cNvSpPr/>
          <p:nvPr/>
        </p:nvSpPr>
        <p:spPr>
          <a:xfrm>
            <a:off x="798843" y="1347912"/>
            <a:ext cx="101106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Systems &amp; Technology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&amp; Monitoring: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upgraded our security cameras to enable real-time 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activities and to deter crime (El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  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Notification: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Eagle Alert system has been improved to quickly disseminate urgent safety information to the entire campus community.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Blue-Light Phones: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technology for our emergency call stations (blue-light phones) is outdated, we ensure they remain operational throughout the campus to provide immediate assistance when needed.</a:t>
            </a:r>
            <a:endParaRPr lang="en-US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4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261A11C-CB89-4D91-82F7-4FD75BDF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17" y="3429000"/>
            <a:ext cx="1741714" cy="20490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95772D-EA68-7C4A-A7A1-1A4A9E5E7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1" y="179201"/>
            <a:ext cx="6120363" cy="1412240"/>
          </a:xfrm>
        </p:spPr>
        <p:txBody>
          <a:bodyPr anchor="t">
            <a:noAutofit/>
          </a:bodyPr>
          <a:lstStyle/>
          <a:p>
            <a:pPr algn="l"/>
            <a:br>
              <a:rPr lang="en-US" sz="4600" dirty="0">
                <a:solidFill>
                  <a:srgbClr val="204568"/>
                </a:solidFill>
                <a:latin typeface="Arial Black" panose="020B0A04020102020204" pitchFamily="34" charset="0"/>
              </a:rPr>
            </a:br>
            <a:br>
              <a:rPr lang="en-US" sz="4600" dirty="0">
                <a:solidFill>
                  <a:srgbClr val="204568"/>
                </a:solidFill>
                <a:latin typeface="Arial Black" panose="020B0A04020102020204" pitchFamily="34" charset="0"/>
              </a:rPr>
            </a:br>
            <a:br>
              <a:rPr lang="en-US" sz="4600" dirty="0">
                <a:solidFill>
                  <a:srgbClr val="204568"/>
                </a:solidFill>
                <a:latin typeface="Arial Black" panose="020B0A04020102020204" pitchFamily="34" charset="0"/>
              </a:rPr>
            </a:br>
            <a:endParaRPr lang="en-US" sz="4600" dirty="0">
              <a:solidFill>
                <a:srgbClr val="204568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3E9B5-FF82-F543-88AC-64567CEB0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CB1124-F964-244A-BD55-99FA08D6F716}"/>
              </a:ext>
            </a:extLst>
          </p:cNvPr>
          <p:cNvSpPr txBox="1">
            <a:spLocks/>
          </p:cNvSpPr>
          <p:nvPr/>
        </p:nvSpPr>
        <p:spPr>
          <a:xfrm>
            <a:off x="1116380" y="4157987"/>
            <a:ext cx="6120363" cy="2422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F803A-E32F-D991-1A4B-9B22EB606D93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545B2-FAED-7972-E955-A388989B3738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48986-B61B-C674-2296-879B04C14A31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A266DC-1F6C-D17A-7182-8DDC5B689D2E}"/>
              </a:ext>
            </a:extLst>
          </p:cNvPr>
          <p:cNvSpPr txBox="1">
            <a:spLocks/>
          </p:cNvSpPr>
          <p:nvPr/>
        </p:nvSpPr>
        <p:spPr>
          <a:xfrm>
            <a:off x="1567899" y="692957"/>
            <a:ext cx="9210890" cy="545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NNMC Safety and Security Improvements </a:t>
            </a:r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D931C3-79A6-4D12-A079-F5F840044305}"/>
              </a:ext>
            </a:extLst>
          </p:cNvPr>
          <p:cNvSpPr/>
          <p:nvPr/>
        </p:nvSpPr>
        <p:spPr>
          <a:xfrm>
            <a:off x="800101" y="1434532"/>
            <a:ext cx="105922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Security &amp; Environment</a:t>
            </a:r>
          </a:p>
          <a:p>
            <a:b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and Patrols: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ensure that high-traffic areas, such as walkways and parking lots, are well-lit to improve visibility, deter criminal activity, and enhance safety. Additionally, we have increased the visibility of trained security personnel through regular patrols.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&amp; Entry Points: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goal is to limit building access during operational hours to facilitate quick lockdowns when necessary.</a:t>
            </a:r>
          </a:p>
          <a:p>
            <a:b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Landscaping: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maintain the campus grounds and trim shrubs to eliminate hiding 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spots and enhance visibility, helping to prevent crime.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2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3E9B5-FF82-F543-88AC-64567CEB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FF803A-E32F-D991-1A4B-9B22EB606D93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545B2-FAED-7972-E955-A388989B3738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48986-B61B-C674-2296-879B04C14A31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ACD12F-4D98-4561-BDF5-A7B0D61956A4}"/>
              </a:ext>
            </a:extLst>
          </p:cNvPr>
          <p:cNvSpPr txBox="1">
            <a:spLocks/>
          </p:cNvSpPr>
          <p:nvPr/>
        </p:nvSpPr>
        <p:spPr>
          <a:xfrm>
            <a:off x="1809820" y="668959"/>
            <a:ext cx="8570296" cy="545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NNMC Safety and Security Improvements  </a:t>
            </a:r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2A250-42D8-4879-9DA6-2CCE3BF3C5D6}"/>
              </a:ext>
            </a:extLst>
          </p:cNvPr>
          <p:cNvSpPr/>
          <p:nvPr/>
        </p:nvSpPr>
        <p:spPr>
          <a:xfrm>
            <a:off x="899132" y="1518269"/>
            <a:ext cx="103916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Plans: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developed comprehensive emergency plans for various scenarios, including natural disasters and active threats, outlining clear protocols for evacuation and sheltering.</a:t>
            </a:r>
          </a:p>
          <a:p>
            <a:b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Drills and Training: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conduct regular drills for various emergencies (e.g., fire, active shooter, lockdown) to ensure preparedness and identify areas for improvement in our security protocols.</a:t>
            </a:r>
          </a:p>
          <a:p>
            <a:b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Training: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training is provided to security personnel to equip them with 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skills necessary to effectively utilize new technology and respond to incidents.</a:t>
            </a:r>
          </a:p>
          <a:p>
            <a:b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Safety Education: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educate students and staff on safety tips, such as 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locking doors, securing personal belongings, and practicing effective bystander 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to help prevent incidents.</a:t>
            </a:r>
            <a:endParaRPr lang="en-US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1F4758-0E74-4EBA-BA38-C2FE719B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245" y="3226429"/>
            <a:ext cx="1741714" cy="20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695772D-EA68-7C4A-A7A1-1A4A9E5E7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432" y="729265"/>
            <a:ext cx="10699662" cy="427518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NNMC Espanola Safety and Security Proposals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3E9B5-FF82-F543-88AC-64567CEB0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1474"/>
            <a:ext cx="12192000" cy="12166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FF803A-E32F-D991-1A4B-9B22EB606D93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545B2-FAED-7972-E955-A388989B3738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48986-B61B-C674-2296-879B04C14A31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5016B-6FD2-D673-791B-A3184835D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017" y="2865120"/>
            <a:ext cx="2264229" cy="28031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B099FB-8FFC-4B4A-AF86-0A5092A5CA5D}"/>
              </a:ext>
            </a:extLst>
          </p:cNvPr>
          <p:cNvSpPr/>
          <p:nvPr/>
        </p:nvSpPr>
        <p:spPr>
          <a:xfrm>
            <a:off x="798842" y="1438791"/>
            <a:ext cx="105922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Proposed Advanced Security Training -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Estimated annual cost: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$15,000.00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Safety and Security Director has identified the need for ongoing advanced training to strengthen staff preparedness.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Proposed Campus Perimeter Security -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Estimated cost: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$1,663,007.26 (Valley Fence)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improve boundary control and reduce daily security risks.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Proposed Fire &amp; Life Safety Upgrades -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Estimated cost: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$1,200,000 (Honeywell)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ensure compliance and strengthen life safety systems.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Proposed Integrated Systems &amp; Technology - Estimated cost: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$1,214,759.55 (APIC)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improve campus surveillance, monitoring, and access control.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3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29D83-6144-3C13-ACF0-3B7D79BAA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CB3075B-2E70-4813-8923-365EE76CB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36" y="2938601"/>
            <a:ext cx="1690794" cy="20304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8576F45-8CC3-980E-84AE-8A051A23C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841211"/>
            <a:ext cx="10592251" cy="416209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NNMC CAMPUS SAFETY AND SECURITY SNAPSHOT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6E427-637A-4325-C7D3-51B962085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8FABB3-D992-E572-1B9C-5C51D17DACF1}"/>
              </a:ext>
            </a:extLst>
          </p:cNvPr>
          <p:cNvSpPr txBox="1">
            <a:spLocks/>
          </p:cNvSpPr>
          <p:nvPr/>
        </p:nvSpPr>
        <p:spPr>
          <a:xfrm>
            <a:off x="1116380" y="1687506"/>
            <a:ext cx="6120363" cy="4178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2A8091-2FAE-2410-306E-2393155CEE41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090F2-DE23-2ED6-B9C4-C08E55B5EABF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1DADA4-7B10-A55A-8295-B092014A567F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ADEF9-6999-4094-9637-8EEFDF054099}"/>
              </a:ext>
            </a:extLst>
          </p:cNvPr>
          <p:cNvSpPr/>
          <p:nvPr/>
        </p:nvSpPr>
        <p:spPr>
          <a:xfrm>
            <a:off x="798843" y="1410380"/>
            <a:ext cx="6096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NNMC reported 0 on-campus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Clery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crimes in 2023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NMSU–Grants: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UNM–Gallup: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(Domestic Violence)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NMHU: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(Domestic Violence &amp;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Dating Violence)</a:t>
            </a:r>
          </a:p>
          <a:p>
            <a:pPr lvl="1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Rates per 1,000 students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NNMC → 0.00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NMSU–Grants → 0.00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UNM–Gallup → 0.41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NMHU →0.70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2256B-4375-42DA-8F84-06010DB702AE}"/>
              </a:ext>
            </a:extLst>
          </p:cNvPr>
          <p:cNvSpPr/>
          <p:nvPr/>
        </p:nvSpPr>
        <p:spPr>
          <a:xfrm>
            <a:off x="6711030" y="1410380"/>
            <a:ext cx="46800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Internal log (broader than </a:t>
            </a:r>
            <a:r>
              <a:rPr lang="en-US" sz="2000" b="1" dirty="0" err="1"/>
              <a:t>Clery</a:t>
            </a:r>
            <a:r>
              <a:rPr lang="en-US" sz="2000" b="1" dirty="0"/>
              <a:t>):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2023: 8 incidents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2024: 19 incidents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2025 YTD: 12 incidents</a:t>
            </a:r>
          </a:p>
          <a:p>
            <a:pPr lvl="1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Most frequent:</a:t>
            </a:r>
            <a:r>
              <a:rPr lang="en-US" sz="2000" dirty="0"/>
              <a:t> Larceny/Theft, Vandalism, </a:t>
            </a:r>
          </a:p>
          <a:p>
            <a:r>
              <a:rPr lang="en-US" sz="2000" dirty="0"/>
              <a:t>Disorderly Conduct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A1B85-DCE3-4475-8C73-98CBC3380E82}"/>
              </a:ext>
            </a:extLst>
          </p:cNvPr>
          <p:cNvSpPr/>
          <p:nvPr/>
        </p:nvSpPr>
        <p:spPr>
          <a:xfrm>
            <a:off x="1747985" y="5047510"/>
            <a:ext cx="9926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Black" panose="020B0A04020102020204" pitchFamily="34" charset="0"/>
              </a:rPr>
              <a:t>NNMC is very safe relative to peers; proactive monitoring continues.</a:t>
            </a:r>
          </a:p>
        </p:txBody>
      </p:sp>
    </p:spTree>
    <p:extLst>
      <p:ext uri="{BB962C8B-B14F-4D97-AF65-F5344CB8AC3E}">
        <p14:creationId xmlns:p14="http://schemas.microsoft.com/office/powerpoint/2010/main" val="160889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67A4-8CD6-60A3-05D8-29EE91A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42EF0-8772-CA54-6B3D-B5CF3E7FA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E0F7EC-0C26-3342-4C18-1E4BCD5077C3}"/>
              </a:ext>
            </a:extLst>
          </p:cNvPr>
          <p:cNvSpPr txBox="1">
            <a:spLocks/>
          </p:cNvSpPr>
          <p:nvPr/>
        </p:nvSpPr>
        <p:spPr>
          <a:xfrm>
            <a:off x="1116380" y="1687506"/>
            <a:ext cx="6120363" cy="4178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FB4E2-71F7-2A7C-1A8D-E4F824B687B5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A06B1-F0A2-3D77-31C5-2037F29DD5A7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92F8F-28AC-35B4-6DB4-17651B9C0ADE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B64C63F-E1D2-497F-8544-F0ABD2CB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760941"/>
            <a:ext cx="10592251" cy="416209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NNMC CAMPUS SAFETY AND SECURITY SNAPSHOT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E6634E-61A2-40FD-89B9-281AFDDBC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49192"/>
              </p:ext>
            </p:extLst>
          </p:nvPr>
        </p:nvGraphicFramePr>
        <p:xfrm>
          <a:off x="875494" y="1393955"/>
          <a:ext cx="10515600" cy="2602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457852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4680470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38002196"/>
                    </a:ext>
                  </a:extLst>
                </a:gridCol>
              </a:tblGrid>
              <a:tr h="5205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Campus (approx. Fall ‘24 headcount)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2023 on-campus Clery primary crimes*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Rate per 1,000 students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8839996"/>
                  </a:ext>
                </a:extLst>
              </a:tr>
              <a:tr h="5205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Northern New Mexico College (≈1,386)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49009132"/>
                  </a:ext>
                </a:extLst>
              </a:tr>
              <a:tr h="5205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NMSU – Grants (≈754)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60564481"/>
                  </a:ext>
                </a:extLst>
              </a:tr>
              <a:tr h="5205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UNM – Gallup (≈2,424)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 (Domestic Violence)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0.41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12780414"/>
                  </a:ext>
                </a:extLst>
              </a:tr>
              <a:tr h="520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NMHU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(Domestic Violence and Dating Violence)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364492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02831E4-15D1-4B91-8B0D-8DFDAC104E68}"/>
              </a:ext>
            </a:extLst>
          </p:cNvPr>
          <p:cNvSpPr/>
          <p:nvPr/>
        </p:nvSpPr>
        <p:spPr>
          <a:xfrm>
            <a:off x="784904" y="4103129"/>
            <a:ext cx="10918028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“Primary crimes”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murder, manslaughter, rape, fondling, incest, statutory rape, robbery, aggravated assault, burglary, motor vehicle theft, arson. VAWA offenses (dating/domestic violence, stalking) are also reported in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Clery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tables and are included here when they occurred on campus.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1AAB9-5F5E-4A30-8D14-387FA032E0FE}"/>
              </a:ext>
            </a:extLst>
          </p:cNvPr>
          <p:cNvSpPr/>
          <p:nvPr/>
        </p:nvSpPr>
        <p:spPr>
          <a:xfrm>
            <a:off x="489068" y="4911276"/>
            <a:ext cx="11537577" cy="568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NNMC is at or below comparable NM peers on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Clery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-defined on-campus crime in 2023, with a zero incident count (same as NMSU-Grants and lower than UNM-Gallup’s single VAWA case and NMHU 2 incidents).</a:t>
            </a:r>
            <a:endParaRPr lang="en-US" sz="1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8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67A4-8CD6-60A3-05D8-29EE91AC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42EF0-8772-CA54-6B3D-B5CF3E7FA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890"/>
            <a:ext cx="12192000" cy="1412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E0F7EC-0C26-3342-4C18-1E4BCD5077C3}"/>
              </a:ext>
            </a:extLst>
          </p:cNvPr>
          <p:cNvSpPr txBox="1">
            <a:spLocks/>
          </p:cNvSpPr>
          <p:nvPr/>
        </p:nvSpPr>
        <p:spPr>
          <a:xfrm>
            <a:off x="1116380" y="1687506"/>
            <a:ext cx="6120363" cy="4178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FB4E2-71F7-2A7C-1A8D-E4F824B687B5}"/>
              </a:ext>
            </a:extLst>
          </p:cNvPr>
          <p:cNvSpPr/>
          <p:nvPr/>
        </p:nvSpPr>
        <p:spPr>
          <a:xfrm>
            <a:off x="4406109" y="514866"/>
            <a:ext cx="3377719" cy="61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A06B1-F0A2-3D77-31C5-2037F29DD5A7}"/>
              </a:ext>
            </a:extLst>
          </p:cNvPr>
          <p:cNvSpPr/>
          <p:nvPr/>
        </p:nvSpPr>
        <p:spPr>
          <a:xfrm>
            <a:off x="8013375" y="514866"/>
            <a:ext cx="3377719" cy="61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92F8F-28AC-35B4-6DB4-17651B9C0ADE}"/>
              </a:ext>
            </a:extLst>
          </p:cNvPr>
          <p:cNvSpPr/>
          <p:nvPr/>
        </p:nvSpPr>
        <p:spPr>
          <a:xfrm>
            <a:off x="798843" y="514866"/>
            <a:ext cx="3377719" cy="61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0D21F-52A4-CC90-5FB0-76E45859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314" y="1881114"/>
            <a:ext cx="2824620" cy="35232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BDA442-B5EA-44EB-AD22-26E568983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43" y="760941"/>
            <a:ext cx="10592251" cy="416209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NNMC CAMPUS SAFETY AND SECURITY SNAPSHOT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D87772-8268-4EAB-A2F9-80C02AA2AC23}"/>
              </a:ext>
            </a:extLst>
          </p:cNvPr>
          <p:cNvSpPr/>
          <p:nvPr/>
        </p:nvSpPr>
        <p:spPr>
          <a:xfrm>
            <a:off x="798843" y="1354729"/>
            <a:ext cx="8516471" cy="383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Summary: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Clery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benchmark (2023):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NNMC reported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zero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on-campus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Clery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crimes in 2023, matching NMSU-Grants and outperforming UNM-Gallup (which reported one on-campus VAWA incident) and NMHU (which reported two on-campus incidents). On a per-1,000 student basis, our rate is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0.00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compares favorably within our peer group. (</a:t>
            </a:r>
            <a:r>
              <a:rPr lang="en-US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Annual Security Report"/>
              </a:rPr>
              <a:t>nmsupolice.com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tooltip="Annual Security Report - Luna Community College"/>
              </a:rPr>
              <a:t>Luna Community College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[PDF] quick facts - Institutional Analysis - New Mexico State University"/>
              </a:rPr>
              <a:t>Office of Institutional Analysis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 tooltip="[PDF] Statewide Enrollment by Gender, Fall 2024"/>
              </a:rPr>
              <a:t>hed.nm.gov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Operational vigilance: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Our internal log shows typical two-year variability (8 → 19 → 12 YTD) driven mainly by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larceny/theft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vandalism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While most entries are not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Clery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-reportable crimes, they inform staffing, patrol patterns, lighting/camera placement, and prevention programming.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Conclusion: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federal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Clery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standards, NNMC is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 safe relative to peers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We continue to invest in prevention and rapid response to keep operational incidents low and non-serious.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6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da77943-f030-4c14-bc5a-e2cfd498a3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2AB64B5468504F8879FB389470B5AD" ma:contentTypeVersion="14" ma:contentTypeDescription="Create a new document." ma:contentTypeScope="" ma:versionID="70f1beec4afa63038e5da8c482c4863a">
  <xsd:schema xmlns:xsd="http://www.w3.org/2001/XMLSchema" xmlns:xs="http://www.w3.org/2001/XMLSchema" xmlns:p="http://schemas.microsoft.com/office/2006/metadata/properties" xmlns:ns3="ada77943-f030-4c14-bc5a-e2cfd498a357" targetNamespace="http://schemas.microsoft.com/office/2006/metadata/properties" ma:root="true" ma:fieldsID="a69e37c58d1a501c0ea601f871f77db5" ns3:_="">
    <xsd:import namespace="ada77943-f030-4c14-bc5a-e2cfd498a357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MediaServiceSystemTag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77943-f030-4c14-bc5a-e2cfd498a35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D967D6-BC99-44D1-A0C6-DB08955D8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45B1F4-2C77-49EE-B424-DA4B7996FB2F}">
  <ds:schemaRefs>
    <ds:schemaRef ds:uri="ada77943-f030-4c14-bc5a-e2cfd498a357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F8A9A7-5F54-43D7-9CD4-788B141B7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77943-f030-4c14-bc5a-e2cfd498a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11256</TotalTime>
  <Words>1555</Words>
  <Application>Microsoft Office PowerPoint</Application>
  <PresentationFormat>Widescreen</PresentationFormat>
  <Paragraphs>159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Courier New</vt:lpstr>
      <vt:lpstr>Google Sans</vt:lpstr>
      <vt:lpstr>Google Sans Text</vt:lpstr>
      <vt:lpstr>Symbol</vt:lpstr>
      <vt:lpstr>Times New Roman</vt:lpstr>
      <vt:lpstr>Wingdings</vt:lpstr>
      <vt:lpstr>Office Theme</vt:lpstr>
      <vt:lpstr>Safety and Security</vt:lpstr>
      <vt:lpstr>NNMC Safety and Security</vt:lpstr>
      <vt:lpstr>NNMC Safety and Security Improvements  </vt:lpstr>
      <vt:lpstr>   </vt:lpstr>
      <vt:lpstr>PowerPoint Presentation</vt:lpstr>
      <vt:lpstr>NNMC Espanola Safety and Security Proposals </vt:lpstr>
      <vt:lpstr>NNMC CAMPUS SAFETY AND SECURITY SNAPSHOT</vt:lpstr>
      <vt:lpstr>NNMC CAMPUS SAFETY AND SECURITY SNAPSHOT</vt:lpstr>
      <vt:lpstr>NNMC CAMPUS SAFETY AND SECURITY SNAPSHOT</vt:lpstr>
      <vt:lpstr>The Interconnected Pillars of Campus Safety</vt:lpstr>
      <vt:lpstr>Campus Security: The Physical Shield 🛡️</vt:lpstr>
      <vt:lpstr>Cyber Security: The Digital Fortress 💻</vt:lpstr>
      <vt:lpstr>Where the Two Worlds Connect 🌐</vt:lpstr>
      <vt:lpstr>NNMC ID Rollout: Enhanced Security</vt:lpstr>
      <vt:lpstr>NNMC ID and NNMC APPS</vt:lpstr>
      <vt:lpstr>Campus Safety: The Shared Goal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Krolick</dc:creator>
  <cp:lastModifiedBy>Scott Stokes</cp:lastModifiedBy>
  <cp:revision>661</cp:revision>
  <cp:lastPrinted>2022-03-22T16:07:06Z</cp:lastPrinted>
  <dcterms:created xsi:type="dcterms:W3CDTF">2022-01-17T21:38:16Z</dcterms:created>
  <dcterms:modified xsi:type="dcterms:W3CDTF">2025-08-28T20:14:11Z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0x0101002B2AB64B5468504F8879FB389470B5AD</vt:lpwstr>
  </property>
</Properties>
</file>